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349" r:id="rId3"/>
    <p:sldId id="369" r:id="rId4"/>
    <p:sldId id="260" r:id="rId5"/>
    <p:sldId id="264" r:id="rId6"/>
    <p:sldId id="336" r:id="rId7"/>
    <p:sldId id="359" r:id="rId8"/>
    <p:sldId id="265" r:id="rId9"/>
    <p:sldId id="360" r:id="rId10"/>
    <p:sldId id="362" r:id="rId11"/>
    <p:sldId id="356" r:id="rId12"/>
    <p:sldId id="357" r:id="rId13"/>
    <p:sldId id="266" r:id="rId14"/>
    <p:sldId id="342" r:id="rId15"/>
    <p:sldId id="363" r:id="rId16"/>
    <p:sldId id="351" r:id="rId17"/>
    <p:sldId id="352" r:id="rId18"/>
    <p:sldId id="364" r:id="rId19"/>
    <p:sldId id="365" r:id="rId20"/>
    <p:sldId id="268" r:id="rId21"/>
    <p:sldId id="340" r:id="rId22"/>
  </p:sldIdLst>
  <p:sldSz cx="12192000" cy="6858000"/>
  <p:notesSz cx="6858000" cy="9144000"/>
  <p:embeddedFontLst>
    <p:embeddedFont>
      <p:font typeface="Arial Black" panose="020B0A04020102020204" pitchFamily="3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FDF89DAF-EFCA-4569-9A85-04B605B0ADC9}">
          <p14:sldIdLst>
            <p14:sldId id="256"/>
            <p14:sldId id="349"/>
            <p14:sldId id="369"/>
            <p14:sldId id="260"/>
            <p14:sldId id="264"/>
            <p14:sldId id="336"/>
            <p14:sldId id="359"/>
            <p14:sldId id="265"/>
            <p14:sldId id="360"/>
            <p14:sldId id="362"/>
            <p14:sldId id="356"/>
            <p14:sldId id="357"/>
            <p14:sldId id="266"/>
            <p14:sldId id="342"/>
            <p14:sldId id="363"/>
            <p14:sldId id="351"/>
            <p14:sldId id="352"/>
            <p14:sldId id="364"/>
            <p14:sldId id="365"/>
            <p14:sldId id="268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702" y="72"/>
      </p:cViewPr>
      <p:guideLst/>
    </p:cSldViewPr>
  </p:slideViewPr>
  <p:outlineViewPr>
    <p:cViewPr>
      <p:scale>
        <a:sx n="33" d="100"/>
        <a:sy n="33" d="100"/>
      </p:scale>
      <p:origin x="0" y="-234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OIT-AW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4419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8555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/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hlinkClick r:id="rId3"/>
              </a:rPr>
              <a:t>http://bit.ly/OIT-AWS</a:t>
            </a:r>
            <a:endParaRPr lang="en-US" sz="18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b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9815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We'll help to provision the resources you need, estimate costs for these resources. </a:t>
            </a:r>
          </a:p>
          <a:p>
            <a:pPr marL="0" indent="0"/>
            <a:r>
              <a:rPr lang="en-US" dirty="0"/>
              <a:t>We'll work with you on budgeting.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085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610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429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2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azure/" TargetMode="External"/><Relationship Id="rId2" Type="http://schemas.openxmlformats.org/officeDocument/2006/relationships/hyperlink" Target="https://aws.amazon.com/education/awseducat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google.com/learn/train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ws.amazon.com/free/?all-free-tier.sort-by=item.additionalFields.SortRank&amp;all-free-tier.sort-order=asc&amp;awsf.Free%20Tier%20Types=*all&amp;awsf.Free%20Tier%20Categories=*al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free/student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free?hl=e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s://curc.readthedocs.io/en/lates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cloud101_prime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/userservices/conta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github.com/ResearchComputing/cloud101_prime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Introduction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0"/>
            <a:ext cx="12192000" cy="46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5135899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ea typeface="Arial Black"/>
                <a:cs typeface="Arial Black"/>
                <a:sym typeface="Arial Black"/>
              </a:rPr>
              <a:t>Cloud 1</a:t>
            </a:r>
            <a:r>
              <a:rPr lang="en-US" sz="3800" dirty="0">
                <a:latin typeface="Arial Black"/>
                <a:sym typeface="Arial Black"/>
              </a:rPr>
              <a:t>01</a:t>
            </a:r>
            <a:r>
              <a:rPr lang="en-US" sz="3800" dirty="0">
                <a:latin typeface="Arial Black"/>
                <a:sym typeface="Helvetica Neue"/>
              </a:rPr>
              <a:t>: Introduction to Commercial Cloud Computing</a:t>
            </a:r>
            <a:endParaRPr sz="3800" dirty="0">
              <a:latin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 cloud?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099"/>
            <a:ext cx="10515600" cy="45470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Availability</a:t>
            </a:r>
          </a:p>
          <a:p>
            <a:r>
              <a:rPr lang="en-US" dirty="0"/>
              <a:t>Data durability</a:t>
            </a:r>
          </a:p>
          <a:p>
            <a:pPr lvl="1"/>
            <a:r>
              <a:rPr lang="en-US" dirty="0"/>
              <a:t>99.999999999% (11 9's) of data durability</a:t>
            </a:r>
          </a:p>
          <a:p>
            <a:pPr lvl="1"/>
            <a:r>
              <a:rPr lang="en-US" dirty="0"/>
              <a:t>"If you store 10,000 objects with us, on average we may lose one of them every 10 million years or so.” – Jeff Barr (AWS)</a:t>
            </a:r>
          </a:p>
          <a:p>
            <a:r>
              <a:rPr lang="en-US" dirty="0"/>
              <a:t>Quick and easy Scalability</a:t>
            </a:r>
          </a:p>
          <a:p>
            <a:r>
              <a:rPr lang="en-US" dirty="0"/>
              <a:t>Get closer to the data</a:t>
            </a:r>
          </a:p>
          <a:p>
            <a:r>
              <a:rPr lang="en-US" dirty="0"/>
              <a:t>Wide array of Computing Power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Alleviate operational burden</a:t>
            </a:r>
          </a:p>
        </p:txBody>
      </p:sp>
    </p:spTree>
    <p:extLst>
      <p:ext uri="{BB962C8B-B14F-4D97-AF65-F5344CB8AC3E}">
        <p14:creationId xmlns:p14="http://schemas.microsoft.com/office/powerpoint/2010/main" val="312398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3522-5325-E9A8-FD57-6E5F98A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Shared Responsibility Model</a:t>
            </a:r>
            <a:endParaRPr lang="en-US" dirty="0"/>
          </a:p>
        </p:txBody>
      </p:sp>
      <p:pic>
        <p:nvPicPr>
          <p:cNvPr id="7" name="Picture 2" descr="Shared responsibility Model diagram">
            <a:extLst>
              <a:ext uri="{FF2B5EF4-FFF2-40B4-BE49-F238E27FC236}">
                <a16:creationId xmlns:a16="http://schemas.microsoft.com/office/drawing/2014/main" id="{26D895B7-3B25-3697-D420-77F0181D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118" y="1385330"/>
            <a:ext cx="8540720" cy="4681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54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165-99C0-9CB8-CE51-87C98C38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 use-cases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363F-F2B2-E595-F5C8-AE9C509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69353"/>
            <a:ext cx="10515600" cy="4163129"/>
          </a:xfrm>
        </p:spPr>
        <p:txBody>
          <a:bodyPr/>
          <a:lstStyle/>
          <a:p>
            <a:r>
              <a:rPr lang="en-US" sz="2200" dirty="0"/>
              <a:t>Netflix</a:t>
            </a:r>
          </a:p>
          <a:p>
            <a:r>
              <a:rPr lang="en-US" sz="2200" dirty="0"/>
              <a:t>Using cloud to meet needs for expensive or otherwise unavailable resources (e.g., specialized GPUs, huge amounts of RAM)</a:t>
            </a:r>
          </a:p>
          <a:p>
            <a:r>
              <a:rPr lang="en-US" sz="2200" dirty="0"/>
              <a:t>Using cloud computing to be "near" huge bioinformatics or geophysical datasets that are impractical to download (because these huge datasets are often stored in the public cloud)</a:t>
            </a:r>
          </a:p>
          <a:p>
            <a:r>
              <a:rPr lang="en-US" sz="2200" dirty="0"/>
              <a:t>Teaching "hubs" such as </a:t>
            </a:r>
            <a:r>
              <a:rPr lang="en-US" sz="2200" dirty="0" err="1"/>
              <a:t>Rstudio</a:t>
            </a:r>
            <a:r>
              <a:rPr lang="en-US" sz="2200" dirty="0"/>
              <a:t> and </a:t>
            </a:r>
            <a:r>
              <a:rPr lang="en-US" sz="2200" dirty="0" err="1"/>
              <a:t>Jupyter</a:t>
            </a:r>
            <a:r>
              <a:rPr lang="en-US" sz="2200" dirty="0"/>
              <a:t>, which provide a common software environment for all students</a:t>
            </a:r>
          </a:p>
        </p:txBody>
      </p:sp>
    </p:spTree>
    <p:extLst>
      <p:ext uri="{BB962C8B-B14F-4D97-AF65-F5344CB8AC3E}">
        <p14:creationId xmlns:p14="http://schemas.microsoft.com/office/powerpoint/2010/main" val="118616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1055466" y="888921"/>
            <a:ext cx="5257800" cy="392552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scares you about working in the cloud?</a:t>
            </a:r>
            <a:endParaRPr dirty="0"/>
          </a:p>
        </p:txBody>
      </p:sp>
      <p:pic>
        <p:nvPicPr>
          <p:cNvPr id="2" name="Picture 3" descr="Question Mark">
            <a:extLst>
              <a:ext uri="{FF2B5EF4-FFF2-40B4-BE49-F238E27FC236}">
                <a16:creationId xmlns:a16="http://schemas.microsoft.com/office/drawing/2014/main" id="{6EDB3085-C2E8-3AD8-249C-CE35AB95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87" y="1198410"/>
            <a:ext cx="3806693" cy="4375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Cost-Saving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5243"/>
            <a:ext cx="10731759" cy="4403188"/>
          </a:xfrm>
        </p:spPr>
        <p:txBody>
          <a:bodyPr>
            <a:normAutofit/>
          </a:bodyPr>
          <a:lstStyle/>
          <a:p>
            <a:r>
              <a:rPr lang="en-US" sz="2200" dirty="0"/>
              <a:t>Budget Alerts and Actions – Alert when budget is reached and shutdown resources</a:t>
            </a:r>
          </a:p>
          <a:p>
            <a:r>
              <a:rPr lang="en-US" sz="2200" dirty="0"/>
              <a:t>Analyze Cost Data – Understand cost on a resource level</a:t>
            </a:r>
          </a:p>
          <a:p>
            <a:r>
              <a:rPr lang="en-US" sz="2200" dirty="0"/>
              <a:t>Spot Instances – Utilize cloud provider's unused resources at discount</a:t>
            </a:r>
          </a:p>
          <a:p>
            <a:r>
              <a:rPr lang="en-US" sz="2200" dirty="0"/>
              <a:t>Reserved Instances – Commitment to use VM for extended period at a discount</a:t>
            </a:r>
          </a:p>
          <a:p>
            <a:r>
              <a:rPr lang="en-US" sz="2200" dirty="0"/>
              <a:t>Autoscaling – Scale resources as demand grows</a:t>
            </a:r>
          </a:p>
          <a:p>
            <a:r>
              <a:rPr lang="en-US" sz="2200" dirty="0"/>
              <a:t>Utilizing serverless functions – 1 million requests/month free</a:t>
            </a:r>
          </a:p>
          <a:p>
            <a:r>
              <a:rPr lang="en-US" sz="2200" dirty="0"/>
              <a:t>Microservices - Separate monolithic applications into smaller pieces</a:t>
            </a:r>
          </a:p>
          <a:p>
            <a:r>
              <a:rPr lang="en-US" sz="2200" dirty="0"/>
              <a:t>Appropriate Storage Options – Utilize cold storage when applicable</a:t>
            </a:r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1055466" y="888921"/>
            <a:ext cx="5257800" cy="392552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 DEMO</a:t>
            </a:r>
            <a:endParaRPr dirty="0"/>
          </a:p>
        </p:txBody>
      </p:sp>
      <p:pic>
        <p:nvPicPr>
          <p:cNvPr id="3" name="Graphic 2" descr="Monitor">
            <a:extLst>
              <a:ext uri="{FF2B5EF4-FFF2-40B4-BE49-F238E27FC236}">
                <a16:creationId xmlns:a16="http://schemas.microsoft.com/office/drawing/2014/main" id="{9927A33B-A1D8-76FD-A11B-386D29CC3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4832" y="1268401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770-EFA3-3490-534A-47DAE379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C33B-CD3E-5021-3A76-99775E74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90688"/>
            <a:ext cx="9374945" cy="4163129"/>
          </a:xfrm>
        </p:spPr>
        <p:txBody>
          <a:bodyPr>
            <a:normAutofit/>
          </a:bodyPr>
          <a:lstStyle/>
          <a:p>
            <a:r>
              <a:rPr lang="en-US" sz="2800" i="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2"/>
              </a:rPr>
              <a:t>AWS Educate</a:t>
            </a:r>
            <a:endParaRPr lang="en-US" dirty="0"/>
          </a:p>
          <a:p>
            <a:r>
              <a:rPr lang="en-US" sz="2800" i="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3"/>
              </a:rPr>
              <a:t>Azure Learn</a:t>
            </a:r>
            <a:endParaRPr lang="en-US" dirty="0"/>
          </a:p>
          <a:p>
            <a:r>
              <a:rPr lang="en-US" sz="280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4"/>
              </a:rPr>
              <a:t>Google Cloud Training</a:t>
            </a:r>
            <a:endParaRPr lang="en-US" dirty="0"/>
          </a:p>
          <a:p>
            <a:r>
              <a:rPr lang="en-US" dirty="0"/>
              <a:t>AWS Events on Campus</a:t>
            </a:r>
          </a:p>
          <a:p>
            <a:pPr lvl="1"/>
            <a:r>
              <a:rPr lang="en-US" dirty="0"/>
              <a:t>Build Chatbots with Amazon Bedrock Knowledge Bases and Agents  – Nov 5</a:t>
            </a:r>
          </a:p>
          <a:p>
            <a:pPr lvl="1"/>
            <a:r>
              <a:rPr lang="en-US" dirty="0"/>
              <a:t>Building with Generative AI Apps on AWS – Nov 12</a:t>
            </a:r>
          </a:p>
        </p:txBody>
      </p:sp>
    </p:spTree>
    <p:extLst>
      <p:ext uri="{BB962C8B-B14F-4D97-AF65-F5344CB8AC3E}">
        <p14:creationId xmlns:p14="http://schemas.microsoft.com/office/powerpoint/2010/main" val="190324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488" y="1690688"/>
            <a:ext cx="3804821" cy="2113329"/>
          </a:xfrm>
        </p:spPr>
        <p:txBody>
          <a:bodyPr>
            <a:normAutofit/>
          </a:bodyPr>
          <a:lstStyle/>
          <a:p>
            <a:r>
              <a:rPr lang="en-US" dirty="0"/>
              <a:t>Free Trials offered by AWS</a:t>
            </a:r>
          </a:p>
          <a:p>
            <a:r>
              <a:rPr lang="en-US" sz="2800" dirty="0">
                <a:hlinkClick r:id="rId2"/>
              </a:rPr>
              <a:t>AWS Free Tier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" name="Picture 2" descr="Screenshot of free AWS services">
            <a:extLst>
              <a:ext uri="{FF2B5EF4-FFF2-40B4-BE49-F238E27FC236}">
                <a16:creationId xmlns:a16="http://schemas.microsoft.com/office/drawing/2014/main" id="{CF39720D-739E-99D6-80CC-4E4B40F2A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688" y="606012"/>
            <a:ext cx="4371337" cy="53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1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488" y="1690688"/>
            <a:ext cx="6763284" cy="3598764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Microsoft Student</a:t>
            </a:r>
            <a:endParaRPr lang="en-US" sz="3200" dirty="0"/>
          </a:p>
          <a:p>
            <a:pPr lvl="1"/>
            <a:r>
              <a:rPr lang="en-US" sz="3200" dirty="0"/>
              <a:t>Free $100 credit for students</a:t>
            </a:r>
          </a:p>
          <a:p>
            <a:pPr lvl="1"/>
            <a:r>
              <a:rPr lang="en-US" sz="3200" dirty="0"/>
              <a:t>Free trials of services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250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Helvetica Neue Light"/>
              </a:rPr>
              <a:t>Google Cloud Resources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488" y="1690688"/>
            <a:ext cx="6763284" cy="3598764"/>
          </a:xfrm>
        </p:spPr>
        <p:txBody>
          <a:bodyPr>
            <a:normAutofit/>
          </a:bodyPr>
          <a:lstStyle/>
          <a:p>
            <a:r>
              <a:rPr lang="en-US" sz="3200" dirty="0">
                <a:hlinkClick r:id="rId2"/>
              </a:rPr>
              <a:t>Google Free Tier</a:t>
            </a:r>
            <a:endParaRPr lang="en-US" sz="3200" dirty="0">
              <a:cs typeface="Calibri"/>
            </a:endParaRPr>
          </a:p>
          <a:p>
            <a:pPr lvl="1"/>
            <a:r>
              <a:rPr lang="en-US" sz="3200" dirty="0"/>
              <a:t>Free trials of services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21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Cloud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Mohal Khandelwal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Dylan Gottlieb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200" y="4011724"/>
            <a:ext cx="107800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Slides: </a:t>
            </a:r>
            <a:r>
              <a:rPr lang="en-US" sz="2500" dirty="0">
                <a:hlinkClick r:id="rId5"/>
              </a:rPr>
              <a:t>https://github.com/ResearchComputing/cloud101_primer</a:t>
            </a:r>
            <a:endParaRPr lang="en-US" sz="2500" dirty="0"/>
          </a:p>
          <a:p>
            <a:r>
              <a:rPr lang="en-US" sz="2500" dirty="0"/>
              <a:t>Survey: </a:t>
            </a:r>
            <a:r>
              <a:rPr lang="en-US" sz="2500" dirty="0">
                <a:hlinkClick r:id="rId6"/>
              </a:rPr>
              <a:t>http://tinyurl.com/curc-survey18</a:t>
            </a:r>
            <a:endParaRPr lang="en-US" sz="2500" dirty="0"/>
          </a:p>
          <a:p>
            <a:pPr lvl="0" algn="l" rtl="0">
              <a:spcAft>
                <a:spcPts val="0"/>
              </a:spcAft>
              <a:buSzPts val="2500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/rc</a:t>
            </a:r>
          </a:p>
          <a:p>
            <a:pPr lvl="0" algn="l" rtl="0">
              <a:spcAft>
                <a:spcPts val="0"/>
              </a:spcAft>
              <a:buSzPts val="2500"/>
            </a:pPr>
            <a:r>
              <a:rPr lang="en-US" sz="2500" dirty="0"/>
              <a:t>Documentation: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7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endParaRPr lang="en-US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get started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90825"/>
            <a:ext cx="10515600" cy="38643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Reach out to the Cloud Foundations Service at CU</a:t>
            </a:r>
          </a:p>
          <a:p>
            <a:pPr lvl="1"/>
            <a:r>
              <a:rPr lang="en-US" dirty="0">
                <a:hlinkClick r:id="rId3"/>
              </a:rPr>
              <a:t>https://www.colorado.edu/rc/userservices/contact</a:t>
            </a:r>
            <a:endParaRPr lang="en-US" dirty="0"/>
          </a:p>
          <a:p>
            <a:r>
              <a:rPr lang="en-US" dirty="0"/>
              <a:t>Cloud Foundations Service</a:t>
            </a:r>
          </a:p>
          <a:p>
            <a:pPr lvl="1"/>
            <a:r>
              <a:rPr lang="en-US" dirty="0"/>
              <a:t>Amazon AWS, Microsoft Azure, &amp; Google Cloud Platform</a:t>
            </a:r>
          </a:p>
          <a:p>
            <a:r>
              <a:rPr lang="en-US" dirty="0"/>
              <a:t>What we Offer</a:t>
            </a:r>
          </a:p>
          <a:p>
            <a:pPr lvl="1"/>
            <a:r>
              <a:rPr lang="en-US" dirty="0"/>
              <a:t>Basic Security Guardrails</a:t>
            </a:r>
          </a:p>
          <a:p>
            <a:pPr lvl="1"/>
            <a:r>
              <a:rPr lang="en-US" dirty="0"/>
              <a:t>Billing against CU funds (Purchase Order / </a:t>
            </a:r>
            <a:r>
              <a:rPr lang="en-US" dirty="0" err="1"/>
              <a:t>Speedtype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Connection to internal CU network</a:t>
            </a:r>
          </a:p>
          <a:p>
            <a:pPr lvl="1"/>
            <a:r>
              <a:rPr lang="en-US" dirty="0"/>
              <a:t>Federated Access</a:t>
            </a:r>
          </a:p>
          <a:p>
            <a:pPr lvl="1"/>
            <a:r>
              <a:rPr lang="en-US" dirty="0"/>
              <a:t>Support &amp; Consulting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da-DK" sz="3200" dirty="0"/>
              <a:t>Slides: </a:t>
            </a:r>
            <a:r>
              <a:rPr lang="da-DK" sz="3200" dirty="0">
                <a:hlinkClick r:id="rId4"/>
              </a:rPr>
              <a:t>https://github.com/ResearchComputing/cloud101_primer</a:t>
            </a:r>
            <a:endParaRPr lang="da-DK" sz="32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7" y="1002923"/>
            <a:ext cx="9568346" cy="4532464"/>
            <a:chOff x="1309718" y="1519514"/>
            <a:chExt cx="9568346" cy="453246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58736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58063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58063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51951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6" y="5474655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6" y="549665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6" y="5474654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20" y="547516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477108"/>
            <a:ext cx="10515600" cy="42625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r>
              <a:rPr lang="en-US" sz="2800" dirty="0"/>
              <a:t>What is the Cloud?</a:t>
            </a:r>
            <a:r>
              <a:rPr lang="en-US" dirty="0"/>
              <a:t> </a:t>
            </a:r>
          </a:p>
          <a:p>
            <a:r>
              <a:rPr lang="en-US" sz="2800" dirty="0"/>
              <a:t>Services offered</a:t>
            </a:r>
          </a:p>
          <a:p>
            <a:r>
              <a:rPr lang="en-US" sz="2800" dirty="0"/>
              <a:t>Advantages of using the Cloud</a:t>
            </a:r>
          </a:p>
          <a:p>
            <a:r>
              <a:rPr lang="en-US" sz="2800" dirty="0"/>
              <a:t>Shared Responsibility Model</a:t>
            </a:r>
          </a:p>
          <a:p>
            <a:r>
              <a:rPr lang="en-US" dirty="0"/>
              <a:t>Example Use-Cases</a:t>
            </a:r>
          </a:p>
          <a:p>
            <a:r>
              <a:rPr lang="en-US" dirty="0"/>
              <a:t>Cost-Saving Considerations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Live Demo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Learning Materials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How to get started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Cloud?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2190386"/>
            <a:ext cx="6196467" cy="24378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"The cloud" refers to servers that are accessed via the Internet. This includes the Operating Systems, software, and databases that run on those servers.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2" descr="Fun cloud computing graphic">
            <a:extLst>
              <a:ext uri="{FF2B5EF4-FFF2-40B4-BE49-F238E27FC236}">
                <a16:creationId xmlns:a16="http://schemas.microsoft.com/office/drawing/2014/main" id="{5F453EC3-5AB5-D7F1-10B1-069B363B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34667" y="1536248"/>
            <a:ext cx="4730291" cy="363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Cloud Providers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663" y="1690688"/>
            <a:ext cx="4355969" cy="3252697"/>
          </a:xfrm>
        </p:spPr>
        <p:txBody>
          <a:bodyPr>
            <a:noAutofit/>
          </a:bodyPr>
          <a:lstStyle/>
          <a:p>
            <a:r>
              <a:rPr lang="en-US" dirty="0"/>
              <a:t>Amazon AWS</a:t>
            </a:r>
          </a:p>
          <a:p>
            <a:r>
              <a:rPr lang="en-US" dirty="0"/>
              <a:t>Microsoft Azure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Google Cloud Provider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Many more</a:t>
            </a:r>
          </a:p>
        </p:txBody>
      </p:sp>
      <p:pic>
        <p:nvPicPr>
          <p:cNvPr id="5" name="Picture 4" descr="AWS Logo">
            <a:extLst>
              <a:ext uri="{FF2B5EF4-FFF2-40B4-BE49-F238E27FC236}">
                <a16:creationId xmlns:a16="http://schemas.microsoft.com/office/drawing/2014/main" id="{BFE54E6F-5037-CCAD-52D1-E218FA1F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3157" y="1690688"/>
            <a:ext cx="1598026" cy="10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google cloud logo">
            <a:extLst>
              <a:ext uri="{FF2B5EF4-FFF2-40B4-BE49-F238E27FC236}">
                <a16:creationId xmlns:a16="http://schemas.microsoft.com/office/drawing/2014/main" id="{6CD48DA5-D2E3-CC67-EE33-5CE12BB2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97264" y="4271322"/>
            <a:ext cx="2074717" cy="179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oft Azure Logo ">
            <a:extLst>
              <a:ext uri="{FF2B5EF4-FFF2-40B4-BE49-F238E27FC236}">
                <a16:creationId xmlns:a16="http://schemas.microsoft.com/office/drawing/2014/main" id="{47104D1E-DDE5-12B7-BBD2-D12EF9E5A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20142" y="3045368"/>
            <a:ext cx="1178727" cy="11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igital ocean logo">
            <a:extLst>
              <a:ext uri="{FF2B5EF4-FFF2-40B4-BE49-F238E27FC236}">
                <a16:creationId xmlns:a16="http://schemas.microsoft.com/office/drawing/2014/main" id="{57BA39FE-A9B1-DDF6-E720-245710224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9383" r="24376" b="1"/>
          <a:stretch/>
        </p:blipFill>
        <p:spPr bwMode="auto">
          <a:xfrm>
            <a:off x="1992929" y="4794544"/>
            <a:ext cx="986246" cy="87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Linode Logo">
            <a:extLst>
              <a:ext uri="{FF2B5EF4-FFF2-40B4-BE49-F238E27FC236}">
                <a16:creationId xmlns:a16="http://schemas.microsoft.com/office/drawing/2014/main" id="{2C2E138A-C94A-7878-38EE-454006AC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080" y="4797798"/>
            <a:ext cx="1947319" cy="92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Oracle cloud logo">
            <a:extLst>
              <a:ext uri="{FF2B5EF4-FFF2-40B4-BE49-F238E27FC236}">
                <a16:creationId xmlns:a16="http://schemas.microsoft.com/office/drawing/2014/main" id="{FA958564-E8B2-053E-6DFE-5C081C24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948" y="4797798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Cloud Service Models: IaaS, PaaS, and SaaS</a:t>
            </a:r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915908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Everything as a Service (</a:t>
            </a:r>
            <a:r>
              <a:rPr lang="en-US" dirty="0" err="1"/>
              <a:t>XaaS</a:t>
            </a:r>
            <a:r>
              <a:rPr lang="en-US" dirty="0"/>
              <a:t>) – a business model (generally subscription based) in which something is provided to the customer as a service</a:t>
            </a:r>
          </a:p>
          <a:p>
            <a:r>
              <a:rPr lang="en-US" dirty="0"/>
              <a:t>Infrastructure as a Service (IaaS) - Raw IT resources offered to the user by the cloud service provider</a:t>
            </a:r>
          </a:p>
          <a:p>
            <a:pPr lvl="1"/>
            <a:r>
              <a:rPr lang="en-US" dirty="0"/>
              <a:t>Most control, most advanced setup</a:t>
            </a:r>
          </a:p>
          <a:p>
            <a:pPr lvl="1"/>
            <a:r>
              <a:rPr lang="en-US" dirty="0"/>
              <a:t>Servers</a:t>
            </a:r>
          </a:p>
          <a:p>
            <a:pPr lvl="1"/>
            <a:r>
              <a:rPr lang="en-US" dirty="0"/>
              <a:t>Networking</a:t>
            </a:r>
          </a:p>
          <a:p>
            <a:pPr marL="571500" lvl="1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52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Cloud Service Models: IaaS, PaaS, and SaaS</a:t>
            </a:r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838200" y="1932650"/>
            <a:ext cx="10317480" cy="45602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Platform as a Service (PaaS) – A platform that a provider offers to its customers via the internet</a:t>
            </a:r>
          </a:p>
          <a:p>
            <a:pPr lvl="1"/>
            <a:r>
              <a:rPr lang="en-US" dirty="0"/>
              <a:t>Some control, simplified setup</a:t>
            </a:r>
          </a:p>
          <a:p>
            <a:pPr lvl="1"/>
            <a:r>
              <a:rPr lang="en-US" dirty="0"/>
              <a:t>Windows Virtual Machine</a:t>
            </a:r>
          </a:p>
          <a:p>
            <a:r>
              <a:rPr lang="en-US" dirty="0"/>
              <a:t>Software as a Service (SaaS) - Software that runs on a provider’s infrastructure</a:t>
            </a:r>
          </a:p>
          <a:p>
            <a:pPr lvl="1"/>
            <a:r>
              <a:rPr lang="en-US" dirty="0"/>
              <a:t>Least control, most simple setup</a:t>
            </a:r>
          </a:p>
          <a:p>
            <a:pPr lvl="1"/>
            <a:r>
              <a:rPr lang="en-US" dirty="0" err="1"/>
              <a:t>Jupyterhub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Cloud Service Models</a:t>
            </a:r>
          </a:p>
        </p:txBody>
      </p:sp>
      <p:pic>
        <p:nvPicPr>
          <p:cNvPr id="5" name="Picture 4" descr="Diagram of Software, Platform, and Infrastructure as a service">
            <a:extLst>
              <a:ext uri="{FF2B5EF4-FFF2-40B4-BE49-F238E27FC236}">
                <a16:creationId xmlns:a16="http://schemas.microsoft.com/office/drawing/2014/main" id="{FB486C6A-7EB7-DC2E-89F9-B2E9E554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91" y="1438119"/>
            <a:ext cx="9895417" cy="398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7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22297</TotalTime>
  <Words>759</Words>
  <Application>Microsoft Office PowerPoint</Application>
  <PresentationFormat>Widescreen</PresentationFormat>
  <Paragraphs>137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 Black</vt:lpstr>
      <vt:lpstr>Arial</vt:lpstr>
      <vt:lpstr>Helvetica Neue Light</vt:lpstr>
      <vt:lpstr>Atkinson Hyperlegible</vt:lpstr>
      <vt:lpstr>Calibri</vt:lpstr>
      <vt:lpstr>Aptos</vt:lpstr>
      <vt:lpstr>Office Theme</vt:lpstr>
      <vt:lpstr>PowerPoint Presentation</vt:lpstr>
      <vt:lpstr>Working with Cloud</vt:lpstr>
      <vt:lpstr>PowerPoint Presentation</vt:lpstr>
      <vt:lpstr>Outline</vt:lpstr>
      <vt:lpstr>What is the Cloud?</vt:lpstr>
      <vt:lpstr>Commercial Cloud Providers</vt:lpstr>
      <vt:lpstr>Cloud Service Models: IaaS, PaaS, and SaaS</vt:lpstr>
      <vt:lpstr>Cloud Service Models: IaaS, PaaS, and SaaS</vt:lpstr>
      <vt:lpstr>Cloud Service Models</vt:lpstr>
      <vt:lpstr>Why use the cloud?</vt:lpstr>
      <vt:lpstr>Shared Responsibility Model</vt:lpstr>
      <vt:lpstr>Example use-cases</vt:lpstr>
      <vt:lpstr>What scares you about working in the cloud?</vt:lpstr>
      <vt:lpstr>Cost-Saving Considerations</vt:lpstr>
      <vt:lpstr>Cloud DEMO</vt:lpstr>
      <vt:lpstr>Learning Materials</vt:lpstr>
      <vt:lpstr>AWS Resources</vt:lpstr>
      <vt:lpstr>Azure Resources</vt:lpstr>
      <vt:lpstr>Google Cloud Resources</vt:lpstr>
      <vt:lpstr>How to get started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Mohal Khandelwal</dc:creator>
  <cp:lastModifiedBy>Mohal Khandelwal</cp:lastModifiedBy>
  <cp:revision>127</cp:revision>
  <dcterms:modified xsi:type="dcterms:W3CDTF">2024-10-22T21:03:06Z</dcterms:modified>
</cp:coreProperties>
</file>